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7"/>
  </p:notesMasterIdLst>
  <p:sldIdLst>
    <p:sldId id="256" r:id="rId4"/>
    <p:sldId id="257" r:id="rId5"/>
    <p:sldId id="272" r:id="rId6"/>
    <p:sldId id="271" r:id="rId7"/>
    <p:sldId id="260" r:id="rId8"/>
    <p:sldId id="276" r:id="rId9"/>
    <p:sldId id="273" r:id="rId10"/>
    <p:sldId id="267" r:id="rId11"/>
    <p:sldId id="269" r:id="rId12"/>
    <p:sldId id="274" r:id="rId13"/>
    <p:sldId id="268" r:id="rId14"/>
    <p:sldId id="275" r:id="rId15"/>
    <p:sldId id="270" r:id="rId16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0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проведенных проверок по индикаторам риска.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территориях всего Средне-Поволжского управления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9A-4859-B2A9-EF47A4844F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территории Ульяновской области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9A-4859-B2A9-EF47A4844F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4524223"/>
        <c:axId val="954525663"/>
      </c:lineChart>
      <c:catAx>
        <c:axId val="954524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4525663"/>
        <c:crosses val="autoZero"/>
        <c:auto val="1"/>
        <c:lblAlgn val="ctr"/>
        <c:lblOffset val="100"/>
        <c:noMultiLvlLbl val="0"/>
      </c:catAx>
      <c:valAx>
        <c:axId val="954525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4524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профилактические мероприятия.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квартал 2022г.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Информирование</c:v>
                </c:pt>
                <c:pt idx="1">
                  <c:v>Предостережения</c:v>
                </c:pt>
                <c:pt idx="2">
                  <c:v>Консультирование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246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5-4510-8F2D-E8AD0B7993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квартал 2023г.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Информирование</c:v>
                </c:pt>
                <c:pt idx="1">
                  <c:v>Предостережения</c:v>
                </c:pt>
                <c:pt idx="2">
                  <c:v>Консультирование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1188</c:v>
                </c:pt>
                <c:pt idx="1">
                  <c:v>3</c:v>
                </c:pt>
                <c:pt idx="2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15-4510-8F2D-E8AD0B799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2349935"/>
        <c:axId val="832344175"/>
        <c:axId val="0"/>
      </c:bar3DChart>
      <c:catAx>
        <c:axId val="83234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2344175"/>
        <c:crosses val="autoZero"/>
        <c:auto val="1"/>
        <c:lblAlgn val="ctr"/>
        <c:lblOffset val="100"/>
        <c:noMultiLvlLbl val="0"/>
      </c:catAx>
      <c:valAx>
        <c:axId val="832344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2349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Соотношение наказаний 2023г.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наказний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F6-47C0-AEAF-EAC4FD7CC8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F6-47C0-AEAF-EAC4FD7CC87F}"/>
              </c:ext>
            </c:extLst>
          </c:dPt>
          <c:cat>
            <c:strRef>
              <c:f>Лист1!$A$2:$A$3</c:f>
              <c:strCache>
                <c:ptCount val="2"/>
                <c:pt idx="0">
                  <c:v>Предупреждений 60%</c:v>
                </c:pt>
                <c:pt idx="1">
                  <c:v>Иные виды наказания 40%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136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15-498D-9B05-47AFCB50C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6FDFE-3728-4F99-9DAB-F44FF8335491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B23F3-E08B-4FB7-8D68-0089E8C1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7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A104331-9131-4398-92B0-109A0AEE0BE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r>
              <a:rPr lang="ru-RU" sz="4500" b="0" strike="noStrike" spc="-1">
                <a:solidFill>
                  <a:srgbClr val="04617B"/>
                </a:solidFill>
                <a:latin typeface="Source Sans Pro Light"/>
              </a:rPr>
              <a:t>Образец заголовка</a:t>
            </a: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309C3A4-0313-402F-8475-7B05DD19BF5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r>
              <a:rPr lang="ru-RU" sz="4500" b="0" strike="noStrike" spc="-1">
                <a:solidFill>
                  <a:srgbClr val="04617B"/>
                </a:solidFill>
                <a:latin typeface="Source Sans Pro Light"/>
              </a:rPr>
              <a:t>Образец заголовка</a:t>
            </a: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8A282BC-C5BD-4072-A325-6E967439116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r>
              <a:rPr lang="ru-RU" sz="4500" b="0" strike="noStrike" spc="-1">
                <a:solidFill>
                  <a:srgbClr val="04617B"/>
                </a:solidFill>
                <a:latin typeface="Source Sans Pro Light"/>
              </a:rPr>
              <a:t>Образец заголовка</a:t>
            </a: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8308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6258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400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8308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6258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524C53-EF1E-4ADA-9A2D-DD9FF4DBE93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AF027CD-0385-4504-A7CE-6ACFDDF0BE6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A0E141E-BD44-47E0-8D94-0C63F0360BD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B289702-9A3E-4EFF-BDF4-78B4874A1B7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26D2660-56AE-47FD-84FD-1AB26E6FF2A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5CA602A-132B-4B83-BB7F-5BD2810B7EE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540000" y="270000"/>
            <a:ext cx="9000000" cy="459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64EE707-15A5-4574-A8E1-9F166E782B9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BD3F7EF-49AD-4836-85E8-C20E1C5C3E0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r>
              <a:rPr lang="ru-RU" sz="4500" b="0" strike="noStrike" spc="-1">
                <a:solidFill>
                  <a:srgbClr val="04617B"/>
                </a:solidFill>
                <a:latin typeface="Source Sans Pro Light"/>
              </a:rPr>
              <a:t>Образец заголовка</a:t>
            </a: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000" b="1" strike="noStrike" spc="-1">
                <a:solidFill>
                  <a:srgbClr val="009EDA"/>
                </a:solidFill>
                <a:latin typeface="Source Sans Pro Black"/>
              </a:rPr>
              <a:t>Образец подзаголовка</a:t>
            </a:r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E528804-50A9-40D0-9250-22027410E105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83F73F3-3522-4E74-A63D-ACDDA91B0B9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ACB31C0-732B-48BC-97AD-CC267C1CEB9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5433493-DF6D-49E2-8815-DEDECFA9A1E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E8BFFE9-8864-457E-8EEF-E5086A9B15E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8308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6258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400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58308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6258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3A3C312-84EE-4155-B0BF-37D343ABDDA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55566F6-2B3E-4262-A995-46FC9B3FC42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DBCCE6D-E4D9-4D1E-9CF0-D9D21235D27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6A63C76E-0D4A-4450-A09C-21E70073242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36467E1-F80B-4067-81B3-0DB10EBD795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5F518FE-18CF-4B14-A5EB-16D8F2481BF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r>
              <a:rPr lang="ru-RU" sz="4500" b="0" strike="noStrike" spc="-1">
                <a:solidFill>
                  <a:srgbClr val="04617B"/>
                </a:solidFill>
                <a:latin typeface="Source Sans Pro Light"/>
              </a:rPr>
              <a:t>Образец заголовка</a:t>
            </a: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0936CC-1209-48CC-8CFC-2A2455B3F31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540000" y="270000"/>
            <a:ext cx="9000000" cy="459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21269C4-C0E7-45BB-B50B-DF15A9B0DEA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8B1BE2B-B0CD-460B-8CFE-5FAD68479B7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57507D58-338F-4E58-8B0B-62F7044C0DA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BFE86BF-F059-46F0-94ED-74BF2BBA400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8A0518E1-5925-41B4-8745-C9CB9E16801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36080EF-C25C-4535-9C15-72B99AF4D77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358308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625800" y="144000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400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358308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6625800" y="3555720"/>
            <a:ext cx="2897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Aft>
                <a:spcPts val="1057"/>
              </a:spcAft>
              <a:buNone/>
            </a:pPr>
            <a:endParaRPr lang="de-AT" sz="24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1003D2D-7E51-46EE-AB8C-D008A1936D5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r>
              <a:rPr lang="ru-RU" sz="4500" b="0" strike="noStrike" spc="-1">
                <a:solidFill>
                  <a:srgbClr val="04617B"/>
                </a:solidFill>
                <a:latin typeface="Source Sans Pro Light"/>
              </a:rPr>
              <a:t>Образец заголовка</a:t>
            </a: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CB25974-6E3C-42AA-899A-244AA5F3041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r>
              <a:rPr lang="ru-RU" sz="4500" b="0" strike="noStrike" spc="-1">
                <a:solidFill>
                  <a:srgbClr val="04617B"/>
                </a:solidFill>
                <a:latin typeface="Source Sans Pro Light"/>
              </a:rPr>
              <a:t>Образец заголовка</a:t>
            </a: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E00A9AF-0300-4982-BD8E-83EC6AFAB77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40000" y="270000"/>
            <a:ext cx="9000000" cy="459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000" b="1" strike="noStrike" spc="-1">
                <a:solidFill>
                  <a:srgbClr val="009EDA"/>
                </a:solidFill>
                <a:latin typeface="Source Sans Pro Black"/>
              </a:rPr>
              <a:t>Образец подзаголовка</a:t>
            </a:r>
            <a:endParaRPr lang="de-AT" sz="4000" b="1" strike="noStrike" spc="-1">
              <a:solidFill>
                <a:srgbClr val="009EDA"/>
              </a:solidFill>
              <a:latin typeface="Source Sans Pro Blac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D8A6DA7-A967-4BFD-9274-BAF6C3F2EF6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r>
              <a:rPr lang="ru-RU" sz="4500" b="0" strike="noStrike" spc="-1">
                <a:solidFill>
                  <a:srgbClr val="04617B"/>
                </a:solidFill>
                <a:latin typeface="Source Sans Pro Light"/>
              </a:rPr>
              <a:t>Образец заголовка</a:t>
            </a: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DBCB6B3-651E-4EF5-B680-4E5A25FB4B6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r>
              <a:rPr lang="ru-RU" sz="4500" b="0" strike="noStrike" spc="-1">
                <a:solidFill>
                  <a:srgbClr val="04617B"/>
                </a:solidFill>
                <a:latin typeface="Source Sans Pro Light"/>
              </a:rPr>
              <a:t>Образец заголовка</a:t>
            </a: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151600" y="355572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27B7E85-579C-4CE1-BD07-9A7DD5E3F96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r>
              <a:rPr lang="ru-RU" sz="4500" b="0" strike="noStrike" spc="-1">
                <a:solidFill>
                  <a:srgbClr val="04617B"/>
                </a:solidFill>
                <a:latin typeface="Source Sans Pro Light"/>
              </a:rPr>
              <a:t>Образец заголовка</a:t>
            </a:r>
            <a:endParaRPr lang="de-AT" sz="4500" b="0" strike="noStrike" spc="-1">
              <a:solidFill>
                <a:srgbClr val="04617B"/>
              </a:solidFill>
              <a:latin typeface="Source Sans Pro Light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51600" y="1440000"/>
            <a:ext cx="439164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40000" y="3555720"/>
            <a:ext cx="9000000" cy="19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spcAft>
                <a:spcPts val="1057"/>
              </a:spcAft>
              <a:buNone/>
            </a:pPr>
            <a:r>
              <a:rPr lang="ru-RU" sz="2400" b="0" strike="noStrike" spc="-1">
                <a:solidFill>
                  <a:srgbClr val="000000"/>
                </a:solidFill>
                <a:latin typeface="Source Sans Pro"/>
              </a:rPr>
              <a:t>Образец текста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8328091-FB63-432F-A257-D1C1E50FCBD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3780000"/>
            <a:ext cx="10080000" cy="189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8000" dir="16200000" rotWithShape="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 anchor="ctr">
            <a:noAutofit/>
          </a:bodyPr>
          <a:lstStyle/>
          <a:p>
            <a:endParaRPr lang="de-AT" sz="22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dt" idx="1"/>
          </p:nvPr>
        </p:nvSpPr>
        <p:spPr>
          <a:xfrm>
            <a:off x="450000" y="5130000"/>
            <a:ext cx="2340000" cy="4500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de-AT" sz="2400" b="0" strike="noStrike" spc="-1">
                <a:solidFill>
                  <a:srgbClr val="DBF5F9"/>
                </a:solidFill>
                <a:latin typeface="Source Sans Pro"/>
              </a:defRPr>
            </a:lvl1pPr>
          </a:lstStyle>
          <a:p>
            <a:pPr indent="0">
              <a:buNone/>
            </a:pPr>
            <a:r>
              <a:rPr lang="de-AT" sz="2400" b="0" strike="noStrike" spc="-1">
                <a:solidFill>
                  <a:srgbClr val="DBF5F9"/>
                </a:solidFill>
                <a:latin typeface="Source Sans Pro"/>
              </a:rPr>
              <a:t>&lt;дата/время&gt; 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ftr" idx="2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de-AT" sz="2400" b="0" strike="noStrike" spc="-1">
                <a:solidFill>
                  <a:srgbClr val="DBF5F9"/>
                </a:solidFill>
                <a:latin typeface="Source Sans Pro"/>
              </a:defRPr>
            </a:lvl1pPr>
          </a:lstStyle>
          <a:p>
            <a:pPr indent="0" algn="ctr">
              <a:buNone/>
            </a:pPr>
            <a:r>
              <a:rPr lang="de-AT" sz="2400" b="0" strike="noStrike" spc="-1">
                <a:solidFill>
                  <a:srgbClr val="DBF5F9"/>
                </a:solidFill>
                <a:latin typeface="Source Sans Pro"/>
              </a:rPr>
              <a:t>&lt;нижний колонтитул&gt; </a:t>
            </a:r>
          </a:p>
        </p:txBody>
      </p:sp>
      <p:sp>
        <p:nvSpPr>
          <p:cNvPr id="3" name="PlaceHolder 3"/>
          <p:cNvSpPr>
            <a:spLocks noGrp="1"/>
          </p:cNvSpPr>
          <p:nvPr>
            <p:ph type="sldNum" idx="3"/>
          </p:nvPr>
        </p:nvSpPr>
        <p:spPr>
          <a:xfrm>
            <a:off x="7200000" y="5130000"/>
            <a:ext cx="2340000" cy="4500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AT" sz="2400" b="0" strike="noStrike" spc="-1">
                <a:solidFill>
                  <a:srgbClr val="DBF5F9"/>
                </a:solidFill>
                <a:latin typeface="Source Sans Pro"/>
              </a:defRPr>
            </a:lvl1pPr>
          </a:lstStyle>
          <a:p>
            <a:pPr indent="0" algn="r">
              <a:buNone/>
            </a:pPr>
            <a:fld id="{CD063E80-5B04-46EC-954D-47772874D678}" type="slidenum">
              <a:rPr lang="de-AT" sz="2400" b="0" strike="noStrike" spc="-1">
                <a:solidFill>
                  <a:srgbClr val="DBF5F9"/>
                </a:solidFill>
                <a:latin typeface="Source Sans Pro"/>
              </a:rPr>
              <a:t>‹#›</a:t>
            </a:fld>
            <a:r>
              <a:rPr lang="de-AT" sz="2400" b="0" strike="noStrike" spc="-1">
                <a:solidFill>
                  <a:srgbClr val="DBF5F9"/>
                </a:solidFill>
                <a:latin typeface="Source Sans Pro"/>
              </a:rPr>
              <a:t> 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450000" y="27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>
              <a:buNone/>
            </a:pPr>
            <a:r>
              <a:rPr lang="de-AT" sz="6000" b="0" strike="noStrike" spc="-1">
                <a:solidFill>
                  <a:srgbClr val="04617B"/>
                </a:solidFill>
                <a:latin typeface="Source Sans Pro Light"/>
              </a:rPr>
              <a:t>Для правки текста заглавия щёлкните мышью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0000" y="3870000"/>
            <a:ext cx="9000000" cy="117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2000"/>
          </a:bodyPr>
          <a:lstStyle/>
          <a:p>
            <a:pPr marL="267840" indent="-200880">
              <a:spcAft>
                <a:spcPts val="924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de-AT" sz="2100" b="0" strike="noStrike" spc="-1">
                <a:solidFill>
                  <a:srgbClr val="DBF5F9"/>
                </a:solidFill>
                <a:latin typeface="Source Sans Pro"/>
              </a:rPr>
              <a:t>Для правки структуры щёлкните мышью</a:t>
            </a:r>
          </a:p>
          <a:p>
            <a:pPr marL="535680" lvl="1" indent="-200880">
              <a:spcAft>
                <a:spcPts val="842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lang="de-AT" sz="1650" b="0" strike="noStrike" spc="-1">
                <a:solidFill>
                  <a:srgbClr val="DBF5F9"/>
                </a:solidFill>
                <a:latin typeface="Source Sans Pro"/>
              </a:rPr>
              <a:t>Второй уровень структуры</a:t>
            </a:r>
          </a:p>
          <a:p>
            <a:pPr marL="803520" lvl="2" indent="-178560">
              <a:spcAft>
                <a:spcPts val="635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DBF5F9"/>
                </a:solidFill>
                <a:latin typeface="Source Sans Pro"/>
              </a:rPr>
              <a:t>Третий уровень структуры</a:t>
            </a:r>
          </a:p>
          <a:p>
            <a:pPr marL="1071360" lvl="3" indent="-133920">
              <a:spcAft>
                <a:spcPts val="422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lang="de-AT" sz="1500" b="0" strike="noStrike" spc="-1">
                <a:solidFill>
                  <a:srgbClr val="DBF5F9"/>
                </a:solidFill>
                <a:latin typeface="Source Sans Pro"/>
              </a:rPr>
              <a:t>Четвёртый уровень структуры</a:t>
            </a:r>
          </a:p>
          <a:p>
            <a:pPr marL="1339200" lvl="4" indent="-133920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de-AT" sz="1500" b="0" strike="noStrike" spc="-1">
                <a:solidFill>
                  <a:srgbClr val="DBF5F9"/>
                </a:solidFill>
                <a:latin typeface="Source Sans Pro"/>
              </a:rPr>
              <a:t>Пятый уровень структуры</a:t>
            </a:r>
          </a:p>
          <a:p>
            <a:pPr marL="1607040" lvl="5" indent="-133920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de-AT" sz="1500" b="0" strike="noStrike" spc="-1">
                <a:solidFill>
                  <a:srgbClr val="DBF5F9"/>
                </a:solidFill>
                <a:latin typeface="Source Sans Pro"/>
              </a:rPr>
              <a:t>Шестой уровень структуры</a:t>
            </a:r>
          </a:p>
          <a:p>
            <a:pPr marL="1874880" lvl="6" indent="-133920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de-AT" sz="1500" b="0" strike="noStrike" spc="-1">
                <a:solidFill>
                  <a:srgbClr val="DBF5F9"/>
                </a:solidFill>
                <a:latin typeface="Source Sans Pro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 flipV="1">
            <a:off x="0" y="0"/>
            <a:ext cx="10080000" cy="108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5400000" rotWithShape="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 anchor="ctr">
            <a:noAutofit/>
          </a:bodyPr>
          <a:lstStyle/>
          <a:p>
            <a:endParaRPr lang="de-AT" sz="22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 fontScale="86000"/>
          </a:bodyPr>
          <a:lstStyle/>
          <a:p>
            <a:pPr indent="0">
              <a:buNone/>
            </a:pPr>
            <a:r>
              <a:rPr lang="de-AT" sz="4500" b="0" strike="noStrike" spc="-1">
                <a:solidFill>
                  <a:srgbClr val="FFFFFF"/>
                </a:solidFill>
                <a:latin typeface="Source Sans Pro Light"/>
              </a:rPr>
              <a:t>Для правки текста заглавия щёлкните мышью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solidFill>
                  <a:srgbClr val="000000"/>
                </a:solidFill>
                <a:latin typeface="Source Sans Pro"/>
              </a:rPr>
              <a:t>Для правки структуры щёлкните мышью</a:t>
            </a:r>
          </a:p>
          <a:p>
            <a:pPr marL="864000" lvl="1" indent="-324000">
              <a:spcAft>
                <a:spcPts val="84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2100" b="0" strike="noStrike" spc="-1">
                <a:solidFill>
                  <a:srgbClr val="000000"/>
                </a:solidFill>
                <a:latin typeface="Source Sans Pro"/>
              </a:rPr>
              <a:t>Второй уровень структуры</a:t>
            </a:r>
          </a:p>
          <a:p>
            <a:pPr marL="1296000" lvl="2" indent="-288000">
              <a:spcAft>
                <a:spcPts val="635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Третий уровень структуры</a:t>
            </a:r>
          </a:p>
          <a:p>
            <a:pPr marL="1728000" lvl="3" indent="-216000">
              <a:spcAft>
                <a:spcPts val="42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Четвёртый уровень структуры</a:t>
            </a:r>
          </a:p>
          <a:p>
            <a:pPr marL="2160000" lvl="4" indent="-216000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Пятый уровень структуры</a:t>
            </a:r>
          </a:p>
          <a:p>
            <a:pPr marL="2592000" lvl="5" indent="-216000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Шестой уровень структуры</a:t>
            </a:r>
          </a:p>
          <a:p>
            <a:pPr marL="3024000" lvl="6" indent="-216000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Седьмой уровень структуры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 idx="4"/>
          </p:nvPr>
        </p:nvSpPr>
        <p:spPr>
          <a:xfrm>
            <a:off x="540000" y="5130000"/>
            <a:ext cx="23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>
              <a:buNone/>
            </a:pPr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&lt;дата/время&gt; 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ftr" idx="5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 algn="ctr">
              <a:buNone/>
            </a:pPr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&lt;нижний колонтитул&gt; 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sldNum" idx="6"/>
          </p:nvPr>
        </p:nvSpPr>
        <p:spPr>
          <a:xfrm>
            <a:off x="7200000" y="5130000"/>
            <a:ext cx="23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 algn="r">
              <a:buNone/>
            </a:pPr>
            <a:fld id="{E5CC9F21-44F6-4E83-9ABC-BA7D6FF2ABDD}" type="slidenum"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‹#›</a:t>
            </a:fld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 flipV="1">
            <a:off x="0" y="0"/>
            <a:ext cx="10080000" cy="18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5400000" rotWithShape="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 anchor="ctr">
            <a:noAutofit/>
          </a:bodyPr>
          <a:lstStyle/>
          <a:p>
            <a:endParaRPr lang="de-AT" sz="22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 fontScale="86000"/>
          </a:bodyPr>
          <a:lstStyle/>
          <a:p>
            <a:pPr indent="0">
              <a:buNone/>
            </a:pPr>
            <a:r>
              <a:rPr lang="de-AT" sz="4500" b="0" strike="noStrike" spc="-1">
                <a:solidFill>
                  <a:srgbClr val="04617B"/>
                </a:solidFill>
                <a:latin typeface="Source Sans Pro Light"/>
              </a:rPr>
              <a:t>Для правки текста заглавия щёлкните мышью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57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de-AT" sz="2400" b="0" strike="noStrike" spc="-1">
                <a:solidFill>
                  <a:srgbClr val="000000"/>
                </a:solidFill>
                <a:latin typeface="Source Sans Pro"/>
              </a:rPr>
              <a:t>Для правки структуры щёлкните мышью</a:t>
            </a:r>
          </a:p>
          <a:p>
            <a:pPr marL="864000" lvl="1" indent="-324000">
              <a:spcAft>
                <a:spcPts val="842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lang="de-AT" sz="2100" b="0" strike="noStrike" spc="-1">
                <a:solidFill>
                  <a:srgbClr val="000000"/>
                </a:solidFill>
                <a:latin typeface="Source Sans Pro"/>
              </a:rPr>
              <a:t>Второй уровень структуры</a:t>
            </a:r>
          </a:p>
          <a:p>
            <a:pPr marL="1296000" lvl="2" indent="-288000">
              <a:spcAft>
                <a:spcPts val="635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Третий уровень структуры</a:t>
            </a:r>
          </a:p>
          <a:p>
            <a:pPr marL="1728000" lvl="3" indent="-216000">
              <a:spcAft>
                <a:spcPts val="422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Четвёртый уровень структуры</a:t>
            </a:r>
          </a:p>
          <a:p>
            <a:pPr marL="2160000" lvl="4" indent="-216000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Пятый уровень структуры</a:t>
            </a:r>
          </a:p>
          <a:p>
            <a:pPr marL="2592000" lvl="5" indent="-216000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Шестой уровень структуры</a:t>
            </a:r>
          </a:p>
          <a:p>
            <a:pPr marL="3024000" lvl="6" indent="-216000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de-AT" sz="1800" b="0" strike="noStrike" spc="-1">
                <a:solidFill>
                  <a:srgbClr val="000000"/>
                </a:solidFill>
                <a:latin typeface="Source Sans Pro"/>
              </a:rPr>
              <a:t>Седьмой уровень структуры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dt" idx="7"/>
          </p:nvPr>
        </p:nvSpPr>
        <p:spPr>
          <a:xfrm>
            <a:off x="540000" y="5130000"/>
            <a:ext cx="23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>
              <a:buNone/>
            </a:pPr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&lt;дата/время&gt; 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ftr" idx="8"/>
          </p:nvPr>
        </p:nvSpPr>
        <p:spPr>
          <a:xfrm>
            <a:off x="3420000" y="5119200"/>
            <a:ext cx="32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 algn="ctr">
              <a:buNone/>
            </a:pPr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&lt;нижний колонтитул&gt; 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sldNum" idx="9"/>
          </p:nvPr>
        </p:nvSpPr>
        <p:spPr>
          <a:xfrm>
            <a:off x="7650000" y="5130000"/>
            <a:ext cx="189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AT" sz="2400" b="0" strike="noStrike" spc="-1">
                <a:solidFill>
                  <a:srgbClr val="484848"/>
                </a:solidFill>
                <a:latin typeface="Source Sans Pro"/>
              </a:defRPr>
            </a:lvl1pPr>
          </a:lstStyle>
          <a:p>
            <a:pPr indent="0" algn="r">
              <a:buNone/>
            </a:pPr>
            <a:fld id="{7F54340B-4A6A-4A83-859C-B56FC8C57459}" type="slidenum"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‹#›</a:t>
            </a:fld>
            <a:r>
              <a:rPr lang="de-AT" sz="2400" b="0" strike="noStrike" spc="-1">
                <a:solidFill>
                  <a:srgbClr val="484848"/>
                </a:solidFill>
                <a:latin typeface="Source Sans Pro"/>
              </a:rPr>
              <a:t> 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0" y="5580000"/>
            <a:ext cx="10080000" cy="9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16200000" rotWithShape="0">
              <a:srgbClr val="F491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6000" tIns="36000" rIns="36000" bIns="36000" anchor="ctr">
            <a:noAutofit/>
          </a:bodyPr>
          <a:lstStyle/>
          <a:p>
            <a:endParaRPr lang="de-AT" sz="2200" b="0" strike="noStrike" spc="-1">
              <a:solidFill>
                <a:srgbClr val="000000"/>
              </a:solidFill>
              <a:latin typeface="Source Sans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0625" y="359210"/>
            <a:ext cx="9630000" cy="333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«Правовое регулирование контрольной (надзорной) деятельности в 2023 году, новое в законодательстве о контроле (надзоре)». </a:t>
            </a:r>
            <a:endParaRPr lang="ru-RU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963FF8-06EB-7355-755C-2E3C286B1BA2}"/>
              </a:ext>
            </a:extLst>
          </p:cNvPr>
          <p:cNvSpPr txBox="1"/>
          <p:nvPr/>
        </p:nvSpPr>
        <p:spPr>
          <a:xfrm>
            <a:off x="734512" y="3916224"/>
            <a:ext cx="9062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специалист-эксперт отдела правовой работы </a:t>
            </a:r>
          </a:p>
          <a:p>
            <a:pPr algn="r"/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Хлебников В.Ю.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95306C6-2FA3-DD1B-36C0-FABD35890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861011"/>
              </p:ext>
            </p:extLst>
          </p:nvPr>
        </p:nvGraphicFramePr>
        <p:xfrm>
          <a:off x="1680104" y="595136"/>
          <a:ext cx="6720417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9233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Рисунок 148"/>
          <p:cNvPicPr/>
          <p:nvPr/>
        </p:nvPicPr>
        <p:blipFill>
          <a:blip r:embed="rId2"/>
          <a:stretch/>
        </p:blipFill>
        <p:spPr>
          <a:xfrm>
            <a:off x="5406480" y="180000"/>
            <a:ext cx="4681080" cy="3780000"/>
          </a:xfrm>
          <a:prstGeom prst="rect">
            <a:avLst/>
          </a:prstGeom>
          <a:ln w="18000">
            <a:noFill/>
          </a:ln>
        </p:spPr>
      </p:pic>
      <p:sp>
        <p:nvSpPr>
          <p:cNvPr id="150" name="TextBox 149"/>
          <p:cNvSpPr txBox="1"/>
          <p:nvPr/>
        </p:nvSpPr>
        <p:spPr>
          <a:xfrm>
            <a:off x="104400" y="360000"/>
            <a:ext cx="5295600" cy="55836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000" b="0" i="0" u="none" strike="noStrike" kern="1200" cap="none" spc="-1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</a:rPr>
              <a:t>КоАП РФ Статья 4.1.1. Замена административного наказания в виде административного штрафа предупреждением</a:t>
            </a:r>
            <a:endParaRPr kumimoji="0" lang="de-AT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46800" y="1436040"/>
            <a:ext cx="5173200" cy="324396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За впервые совершенное административное правонарушение, выявленное в ходе осуществления государственного контроля (надзора), муниципального контроля, в случаях, если назначение административного наказания в виде предупреждения не предусмотрено соответствующей статьей раздела II настоящего Кодекса или закона субъекта Российской Федерации об административных правонарушениях, административное наказание в виде административного штрафа подлежит замене на предупреждение при наличии обстоятельств, предусмотренных частью 2 статьи 3.4 настоящего Кодекса, за исключением случаев,    предусмотренных частью 2 настоящей статьи.</a:t>
            </a:r>
            <a:endParaRPr kumimoji="0" lang="de-AT" sz="16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B3C722-6042-90DB-653B-9C0AD4601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209" y="3812979"/>
            <a:ext cx="2798307" cy="20545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A966CA8-8638-383A-0477-F7CA320A41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949310"/>
              </p:ext>
            </p:extLst>
          </p:nvPr>
        </p:nvGraphicFramePr>
        <p:xfrm>
          <a:off x="1680104" y="595136"/>
          <a:ext cx="6720417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139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ubTitle"/>
          </p:nvPr>
        </p:nvSpPr>
        <p:spPr>
          <a:xfrm>
            <a:off x="540000" y="360000"/>
            <a:ext cx="9000000" cy="459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de-AT" sz="6600" b="1" strike="noStrike" spc="-1">
                <a:solidFill>
                  <a:srgbClr val="009EDA"/>
                </a:solidFill>
                <a:latin typeface="Times New Roman"/>
              </a:rPr>
              <a:t>Благдарю за внимание!</a:t>
            </a:r>
            <a:endParaRPr lang="de-AT" sz="6600" b="1" strike="noStrike" spc="-1">
              <a:solidFill>
                <a:srgbClr val="009EDA"/>
              </a:solidFill>
              <a:latin typeface="Source Sans Pr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/>
          <a:p>
            <a:pPr indent="0">
              <a:buNone/>
            </a:pPr>
            <a:endParaRPr lang="de-AT" sz="4500" b="0" strike="noStrike" spc="-1">
              <a:solidFill>
                <a:srgbClr val="FFFFFF"/>
              </a:solidFill>
              <a:latin typeface="Source Sans Pro Light"/>
            </a:endParaRPr>
          </a:p>
        </p:txBody>
      </p:sp>
      <p:pic>
        <p:nvPicPr>
          <p:cNvPr id="130" name="Рисунок 129"/>
          <p:cNvPicPr/>
          <p:nvPr/>
        </p:nvPicPr>
        <p:blipFill>
          <a:blip r:embed="rId3"/>
          <a:stretch/>
        </p:blipFill>
        <p:spPr>
          <a:xfrm>
            <a:off x="5412600" y="1080000"/>
            <a:ext cx="4667400" cy="3780000"/>
          </a:xfrm>
          <a:prstGeom prst="rect">
            <a:avLst/>
          </a:prstGeom>
          <a:ln w="18000">
            <a:noFill/>
          </a:ln>
        </p:spPr>
      </p:pic>
      <p:sp>
        <p:nvSpPr>
          <p:cNvPr id="131" name="TextBox 130"/>
          <p:cNvSpPr txBox="1"/>
          <p:nvPr/>
        </p:nvSpPr>
        <p:spPr>
          <a:xfrm>
            <a:off x="240660" y="1349209"/>
            <a:ext cx="4798080" cy="45000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>
              <a:spcBef>
                <a:spcPts val="1191"/>
              </a:spcBef>
              <a:spcAft>
                <a:spcPts val="992"/>
              </a:spcAft>
            </a:pP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В 2022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году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не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проводятся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плановые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контрольные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надзорные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мероприятия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плановые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проверки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при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осуществлении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видов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государственного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контроля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надзора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),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муниципального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контроля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порядок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организации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осуществления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которых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регулируется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Федеральным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законом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"О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государственном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контроле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надзоре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) и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муниципальном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контроле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Российской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Федерации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" и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Федеральным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законом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"О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защите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прав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юридических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лиц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индивидуальных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предпринимателей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при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осуществлении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государственного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контроля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надзора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) и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муниципального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1" strike="noStrike" spc="-1" dirty="0" err="1">
                <a:solidFill>
                  <a:srgbClr val="000000"/>
                </a:solidFill>
                <a:latin typeface="Times New Roman"/>
              </a:rPr>
              <a:t>контроля</a:t>
            </a:r>
            <a:r>
              <a:rPr lang="de-AT" sz="2000" b="1" strike="noStrike" spc="-1" dirty="0">
                <a:solidFill>
                  <a:srgbClr val="000000"/>
                </a:solidFill>
                <a:latin typeface="Times New Roman"/>
              </a:rPr>
              <a:t>"</a:t>
            </a:r>
            <a:endParaRPr lang="de-AT" sz="2000" b="0" strike="noStrike" spc="-1" dirty="0">
              <a:solidFill>
                <a:srgbClr val="000000"/>
              </a:solidFill>
              <a:latin typeface="Source Sans Pro"/>
            </a:endParaRPr>
          </a:p>
          <a:p>
            <a:pPr algn="just">
              <a:spcBef>
                <a:spcPts val="1191"/>
              </a:spcBef>
              <a:spcAft>
                <a:spcPts val="992"/>
              </a:spcAft>
            </a:pPr>
            <a:endParaRPr lang="de-AT" sz="1800" b="0" strike="noStrike" spc="-1" dirty="0">
              <a:solidFill>
                <a:srgbClr val="000000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имвол &quot;Запрещено&quot; 2">
            <a:extLst>
              <a:ext uri="{FF2B5EF4-FFF2-40B4-BE49-F238E27FC236}">
                <a16:creationId xmlns:a16="http://schemas.microsoft.com/office/drawing/2014/main" id="{77FC09B5-9CB4-3E7D-0165-56EAF6EFCF5E}"/>
              </a:ext>
            </a:extLst>
          </p:cNvPr>
          <p:cNvSpPr/>
          <p:nvPr/>
        </p:nvSpPr>
        <p:spPr>
          <a:xfrm>
            <a:off x="453443" y="876377"/>
            <a:ext cx="4453054" cy="3917795"/>
          </a:xfrm>
          <a:prstGeom prst="noSmoking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F95CB8-9E58-4C0E-C6FB-AAE76C18C86D}"/>
              </a:ext>
            </a:extLst>
          </p:cNvPr>
          <p:cNvSpPr txBox="1"/>
          <p:nvPr/>
        </p:nvSpPr>
        <p:spPr>
          <a:xfrm rot="16494529">
            <a:off x="146975" y="1974414"/>
            <a:ext cx="1367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183FD-AF55-02FB-BCA2-127992571216}"/>
              </a:ext>
            </a:extLst>
          </p:cNvPr>
          <p:cNvSpPr txBox="1"/>
          <p:nvPr/>
        </p:nvSpPr>
        <p:spPr>
          <a:xfrm rot="17650195">
            <a:off x="420999" y="1339000"/>
            <a:ext cx="1159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DFF2FD-EA00-08A8-9011-26119D84278F}"/>
              </a:ext>
            </a:extLst>
          </p:cNvPr>
          <p:cNvSpPr txBox="1"/>
          <p:nvPr/>
        </p:nvSpPr>
        <p:spPr>
          <a:xfrm rot="18493642">
            <a:off x="885856" y="874852"/>
            <a:ext cx="10556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DB322-E62E-03AD-E4FE-5E825DD7D367}"/>
              </a:ext>
            </a:extLst>
          </p:cNvPr>
          <p:cNvSpPr txBox="1"/>
          <p:nvPr/>
        </p:nvSpPr>
        <p:spPr>
          <a:xfrm rot="19933427">
            <a:off x="1546895" y="602037"/>
            <a:ext cx="929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F6356-C9E8-9CBF-AF85-439D96822452}"/>
              </a:ext>
            </a:extLst>
          </p:cNvPr>
          <p:cNvSpPr txBox="1"/>
          <p:nvPr/>
        </p:nvSpPr>
        <p:spPr>
          <a:xfrm>
            <a:off x="2275309" y="602037"/>
            <a:ext cx="929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F2F4A-6FCD-57E6-8F32-8E0D40DA4E58}"/>
              </a:ext>
            </a:extLst>
          </p:cNvPr>
          <p:cNvSpPr txBox="1"/>
          <p:nvPr/>
        </p:nvSpPr>
        <p:spPr>
          <a:xfrm>
            <a:off x="3271211" y="724398"/>
            <a:ext cx="981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F0B552-1A73-B0B2-BFFA-2955834AA4DE}"/>
              </a:ext>
            </a:extLst>
          </p:cNvPr>
          <p:cNvSpPr txBox="1"/>
          <p:nvPr/>
        </p:nvSpPr>
        <p:spPr>
          <a:xfrm>
            <a:off x="3813761" y="1174588"/>
            <a:ext cx="1449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F8075E-8113-AF67-EA99-C67A1367CC58}"/>
              </a:ext>
            </a:extLst>
          </p:cNvPr>
          <p:cNvSpPr txBox="1"/>
          <p:nvPr/>
        </p:nvSpPr>
        <p:spPr>
          <a:xfrm>
            <a:off x="4170536" y="1988822"/>
            <a:ext cx="1386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C974E6-5C6C-FB3D-97F2-DF7DC2FBB6F7}"/>
              </a:ext>
            </a:extLst>
          </p:cNvPr>
          <p:cNvSpPr txBox="1"/>
          <p:nvPr/>
        </p:nvSpPr>
        <p:spPr>
          <a:xfrm>
            <a:off x="4129224" y="2803056"/>
            <a:ext cx="14276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  <p:sp>
        <p:nvSpPr>
          <p:cNvPr id="14" name="Равно 13">
            <a:extLst>
              <a:ext uri="{FF2B5EF4-FFF2-40B4-BE49-F238E27FC236}">
                <a16:creationId xmlns:a16="http://schemas.microsoft.com/office/drawing/2014/main" id="{20867DA3-AF37-5CEA-E936-5E7E700693E6}"/>
              </a:ext>
            </a:extLst>
          </p:cNvPr>
          <p:cNvSpPr/>
          <p:nvPr/>
        </p:nvSpPr>
        <p:spPr>
          <a:xfrm>
            <a:off x="4802373" y="1846585"/>
            <a:ext cx="1509087" cy="1690373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виток: вертикальный 15">
            <a:extLst>
              <a:ext uri="{FF2B5EF4-FFF2-40B4-BE49-F238E27FC236}">
                <a16:creationId xmlns:a16="http://schemas.microsoft.com/office/drawing/2014/main" id="{A09EE370-DFB0-9685-87F9-A65A9AACC4F9}"/>
              </a:ext>
            </a:extLst>
          </p:cNvPr>
          <p:cNvSpPr/>
          <p:nvPr/>
        </p:nvSpPr>
        <p:spPr>
          <a:xfrm>
            <a:off x="5673516" y="653807"/>
            <a:ext cx="4510005" cy="407306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6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Предписания</a:t>
            </a:r>
          </a:p>
        </p:txBody>
      </p:sp>
    </p:spTree>
    <p:extLst>
      <p:ext uri="{BB962C8B-B14F-4D97-AF65-F5344CB8AC3E}">
        <p14:creationId xmlns:p14="http://schemas.microsoft.com/office/powerpoint/2010/main" val="369583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7DFAD648-0DD4-D5B7-63B8-853900348B54}"/>
              </a:ext>
            </a:extLst>
          </p:cNvPr>
          <p:cNvSpPr/>
          <p:nvPr/>
        </p:nvSpPr>
        <p:spPr>
          <a:xfrm>
            <a:off x="3808198" y="812759"/>
            <a:ext cx="2806352" cy="1390185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Согласование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4B6153-C5ED-02B4-827B-DBABD8C824AB}"/>
              </a:ext>
            </a:extLst>
          </p:cNvPr>
          <p:cNvSpPr/>
          <p:nvPr/>
        </p:nvSpPr>
        <p:spPr>
          <a:xfrm>
            <a:off x="780586" y="230457"/>
            <a:ext cx="2795239" cy="186968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выданное предписание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E9AAD87-CBFE-6F2F-44C0-7243B81098F6}"/>
              </a:ext>
            </a:extLst>
          </p:cNvPr>
          <p:cNvSpPr/>
          <p:nvPr/>
        </p:nvSpPr>
        <p:spPr>
          <a:xfrm>
            <a:off x="6690693" y="706392"/>
            <a:ext cx="2698519" cy="139018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прокуратуры</a:t>
            </a:r>
          </a:p>
        </p:txBody>
      </p:sp>
      <p:sp>
        <p:nvSpPr>
          <p:cNvPr id="8" name="Взрыв: 8 точек 7">
            <a:extLst>
              <a:ext uri="{FF2B5EF4-FFF2-40B4-BE49-F238E27FC236}">
                <a16:creationId xmlns:a16="http://schemas.microsoft.com/office/drawing/2014/main" id="{19611588-BE0C-8359-CB07-F8DA6B45F71A}"/>
              </a:ext>
            </a:extLst>
          </p:cNvPr>
          <p:cNvSpPr/>
          <p:nvPr/>
        </p:nvSpPr>
        <p:spPr>
          <a:xfrm>
            <a:off x="3092563" y="3061165"/>
            <a:ext cx="4817330" cy="260938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Согласованная проверка</a:t>
            </a:r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53AE59A3-7910-D7AF-6455-856EE2209049}"/>
              </a:ext>
            </a:extLst>
          </p:cNvPr>
          <p:cNvSpPr/>
          <p:nvPr/>
        </p:nvSpPr>
        <p:spPr>
          <a:xfrm rot="5400000">
            <a:off x="4725714" y="466996"/>
            <a:ext cx="1551028" cy="481732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475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01D4C5-4461-A28F-9179-9D21CC3CE9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33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0"/>
            <a:ext cx="10077479" cy="54023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727112-D095-F754-D86A-518FD913BD9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7820640" y="3780000"/>
            <a:ext cx="2799360" cy="2056680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0"/>
              </a:schemeClr>
            </a:glow>
            <a:softEdge rad="431800"/>
          </a:effectLst>
        </p:spPr>
      </p:pic>
      <p:sp>
        <p:nvSpPr>
          <p:cNvPr id="135" name="TextBox 134"/>
          <p:cNvSpPr txBox="1"/>
          <p:nvPr/>
        </p:nvSpPr>
        <p:spPr>
          <a:xfrm>
            <a:off x="0" y="180000"/>
            <a:ext cx="10009080" cy="30600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spcBef>
                <a:spcPts val="1191"/>
              </a:spcBef>
              <a:spcAft>
                <a:spcPts val="992"/>
              </a:spcAft>
            </a:pPr>
            <a:r>
              <a:rPr lang="de-AT" sz="1000" b="0" strike="noStrike" spc="-1" dirty="0">
                <a:solidFill>
                  <a:srgbClr val="000000"/>
                </a:solidFill>
                <a:latin typeface="Source Sans Pro"/>
              </a:rPr>
              <a:t> 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Установить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что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в 2022-2023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годах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рамках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видов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государственного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контроля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надзора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),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муниципального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контроля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порядок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организации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осуществления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которых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регулируются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Федеральным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законом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"О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государственном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контроле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надзоре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) и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муниципальном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контроле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Российской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Федерации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" и 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Федеральным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законом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"О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защите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прав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юридических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лиц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индивидуальных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предпринимателей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при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осуществлении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государственного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контроля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надзора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) и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муниципального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контроля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", а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также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при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осуществлении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государственного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контроля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надзора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за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деятельностью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органов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государственной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власти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субъектов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Российской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Федерации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должностных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лиц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органов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государственной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власти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субъектов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Российской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Федерации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за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деятельностью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органов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местного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самоуправления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должностных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лиц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органов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местного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самоуправления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включая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контроль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за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эффективностью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качеством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осуществления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органами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государственной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власти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субъектов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Российской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Федерации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переданных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полномочий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, а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также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контроль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за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осуществлением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органами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местного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самоуправления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отдельных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государственных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полномочий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внеплановые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контрольные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надзорные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)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мероприятия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внеплановые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проверки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проводятся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исключительно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по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следующим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основаниям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:</a:t>
            </a:r>
            <a:endParaRPr lang="de-AT" sz="1600" b="0" strike="noStrike" spc="-1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0" y="3221640"/>
            <a:ext cx="9950760" cy="19836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de-AT" sz="1800" b="0" strike="noStrike" spc="-1">
                <a:solidFill>
                  <a:srgbClr val="000000"/>
                </a:solidFill>
                <a:latin typeface="Times New Roman"/>
              </a:rPr>
              <a:t>а) при условии согласования с органами прокуратуры:</a:t>
            </a:r>
            <a:endParaRPr lang="de-AT" sz="18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8400" y="3420000"/>
            <a:ext cx="2811600" cy="19800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lang="de-AT" sz="1600" b="0" strike="noStrike" spc="-1">
                <a:solidFill>
                  <a:srgbClr val="FF0000"/>
                </a:solidFill>
                <a:latin typeface="Times New Roman"/>
              </a:rPr>
              <a:t>Действующая редакция:</a:t>
            </a:r>
            <a:endParaRPr lang="de-AT" sz="1600" b="0" strike="noStrike" spc="-1">
              <a:solidFill>
                <a:srgbClr val="000000"/>
              </a:solidFill>
              <a:latin typeface="Source Sans Pro"/>
            </a:endParaRPr>
          </a:p>
          <a:p>
            <a:r>
              <a:rPr lang="de-AT" sz="1600" b="0" strike="noStrike" spc="-1">
                <a:solidFill>
                  <a:srgbClr val="000000"/>
                </a:solidFill>
                <a:latin typeface="Times New Roman"/>
              </a:rPr>
              <a:t>при выявлении индикаторов риска нарушения обязательных требований;</a:t>
            </a:r>
            <a:endParaRPr lang="de-AT" sz="1600" b="0" strike="noStrike" spc="-1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797280" y="3510550"/>
            <a:ext cx="6153480" cy="19800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ctr">
              <a:spcBef>
                <a:spcPts val="1191"/>
              </a:spcBef>
              <a:spcAft>
                <a:spcPts val="992"/>
              </a:spcAft>
            </a:pPr>
            <a:r>
              <a:rPr lang="de-AT" sz="1600" b="0" strike="noStrike" spc="-1" dirty="0" err="1">
                <a:solidFill>
                  <a:srgbClr val="FF0000"/>
                </a:solidFill>
                <a:latin typeface="Times New Roman"/>
              </a:rPr>
              <a:t>Утратило</a:t>
            </a:r>
            <a:r>
              <a:rPr lang="de-AT" sz="16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FF0000"/>
                </a:solidFill>
                <a:latin typeface="Times New Roman"/>
              </a:rPr>
              <a:t>силу</a:t>
            </a:r>
            <a:r>
              <a:rPr lang="de-AT" sz="1600" b="0" strike="noStrike" spc="-1" dirty="0">
                <a:solidFill>
                  <a:srgbClr val="FF0000"/>
                </a:solidFill>
                <a:latin typeface="Times New Roman"/>
              </a:rPr>
              <a:t>:</a:t>
            </a:r>
            <a:endParaRPr lang="de-AT" sz="1600" b="0" strike="noStrike" spc="-1" dirty="0">
              <a:solidFill>
                <a:srgbClr val="000000"/>
              </a:solidFill>
              <a:latin typeface="Source Sans Pro"/>
            </a:endParaRPr>
          </a:p>
          <a:p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при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выявлении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индикаторов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риска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нарушения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обязательных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требований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отношении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объектов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чрезвычайно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высокого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высокого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рисков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на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опасных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производственных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объектах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I и II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класса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опасности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на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гидротехнических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сооружениях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I и II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класса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, или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индикаторов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риска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влекущих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непосредственную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угрозу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причинения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вреда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жизни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тяжкого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вреда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здоровью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граждан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обороне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страны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безопасности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государства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, или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индикаторов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риска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возникновения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чрезвычайных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ситуаций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природного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и (или)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техногенного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600" b="0" strike="noStrike" spc="-1" dirty="0" err="1">
                <a:solidFill>
                  <a:srgbClr val="000000"/>
                </a:solidFill>
                <a:latin typeface="Times New Roman"/>
              </a:rPr>
              <a:t>характера</a:t>
            </a:r>
            <a:r>
              <a:rPr lang="de-AT" sz="1600" b="0" strike="noStrike" spc="-1" dirty="0">
                <a:solidFill>
                  <a:srgbClr val="000000"/>
                </a:solidFill>
                <a:latin typeface="Times New Roman"/>
              </a:rPr>
              <a:t>;</a:t>
            </a:r>
            <a:endParaRPr lang="de-AT" sz="1600" b="0" strike="noStrike" spc="-1" dirty="0">
              <a:solidFill>
                <a:srgbClr val="000000"/>
              </a:solidFill>
              <a:latin typeface="Source Sans Pro"/>
            </a:endParaRPr>
          </a:p>
          <a:p>
            <a:endParaRPr lang="de-AT" sz="1000" b="0" strike="noStrike" spc="-1" dirty="0">
              <a:solidFill>
                <a:srgbClr val="000000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id="{687F8218-374C-1A02-535A-4E8597521737}"/>
              </a:ext>
            </a:extLst>
          </p:cNvPr>
          <p:cNvSpPr/>
          <p:nvPr/>
        </p:nvSpPr>
        <p:spPr>
          <a:xfrm>
            <a:off x="66907" y="215591"/>
            <a:ext cx="2854712" cy="2475570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 риска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1DD5542B-BEB6-E24C-1890-CC33A1B4DBEC}"/>
              </a:ext>
            </a:extLst>
          </p:cNvPr>
          <p:cNvSpPr/>
          <p:nvPr/>
        </p:nvSpPr>
        <p:spPr>
          <a:xfrm>
            <a:off x="3319307" y="832624"/>
            <a:ext cx="2512741" cy="1300976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3315557-8D09-16FD-DC80-94A5F4AAF358}"/>
              </a:ext>
            </a:extLst>
          </p:cNvPr>
          <p:cNvSpPr/>
          <p:nvPr/>
        </p:nvSpPr>
        <p:spPr>
          <a:xfrm>
            <a:off x="6229737" y="275063"/>
            <a:ext cx="3783981" cy="241609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прокуратуры</a:t>
            </a: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F5A13F2A-B864-D9C1-7378-7A639179CB16}"/>
              </a:ext>
            </a:extLst>
          </p:cNvPr>
          <p:cNvSpPr/>
          <p:nvPr/>
        </p:nvSpPr>
        <p:spPr>
          <a:xfrm rot="5400000">
            <a:off x="4543172" y="328011"/>
            <a:ext cx="1353017" cy="6079317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одготовка 8">
            <a:extLst>
              <a:ext uri="{FF2B5EF4-FFF2-40B4-BE49-F238E27FC236}">
                <a16:creationId xmlns:a16="http://schemas.microsoft.com/office/drawing/2014/main" id="{D5E04EC7-4350-966E-D439-B87A65633F85}"/>
              </a:ext>
            </a:extLst>
          </p:cNvPr>
          <p:cNvSpPr/>
          <p:nvPr/>
        </p:nvSpPr>
        <p:spPr>
          <a:xfrm>
            <a:off x="3019133" y="4044178"/>
            <a:ext cx="4401093" cy="1449658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Внеплановая проверка</a:t>
            </a:r>
          </a:p>
        </p:txBody>
      </p:sp>
    </p:spTree>
    <p:extLst>
      <p:ext uri="{BB962C8B-B14F-4D97-AF65-F5344CB8AC3E}">
        <p14:creationId xmlns:p14="http://schemas.microsoft.com/office/powerpoint/2010/main" val="290096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26E9385C-5DE4-97DE-BF8F-3D6029902F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26908"/>
              </p:ext>
            </p:extLst>
          </p:nvPr>
        </p:nvGraphicFramePr>
        <p:xfrm>
          <a:off x="1680104" y="595136"/>
          <a:ext cx="6720417" cy="448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806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зарисовка, рисунок, искусство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7A98908-600A-AD18-26D7-50D93343F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22" y="1312039"/>
            <a:ext cx="8649203" cy="4262342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180000" y="772039"/>
            <a:ext cx="10118880" cy="10800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Перечень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индикаторов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риска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нарушения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обязательных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требований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, в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области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безопасного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использования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и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содержания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лифтов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подъемных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платформ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для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инвалидов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пассажирских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конвейеров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(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движущихся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пешеходных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дорожек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) и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эскалаторов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,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за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исключением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эскалаторов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 в </a:t>
            </a:r>
            <a:r>
              <a:rPr lang="de-AT" sz="2400" b="0" strike="noStrike" spc="-1" dirty="0" err="1">
                <a:solidFill>
                  <a:srgbClr val="FF0000"/>
                </a:solidFill>
                <a:latin typeface="Times New Roman"/>
              </a:rPr>
              <a:t>метрополитенах</a:t>
            </a:r>
            <a:r>
              <a:rPr lang="de-AT" sz="2400" b="0" strike="noStrike" spc="-1" dirty="0">
                <a:solidFill>
                  <a:srgbClr val="FF0000"/>
                </a:solidFill>
                <a:latin typeface="Times New Roman"/>
              </a:rPr>
              <a:t>:</a:t>
            </a:r>
            <a:endParaRPr lang="de-AT" sz="2400" b="0" strike="noStrike" spc="-1" dirty="0">
              <a:solidFill>
                <a:srgbClr val="000000"/>
              </a:solidFill>
              <a:latin typeface="Source Sans Pro"/>
            </a:endParaRPr>
          </a:p>
          <a:p>
            <a:pPr algn="ctr">
              <a:spcBef>
                <a:spcPts val="1191"/>
              </a:spcBef>
              <a:spcAft>
                <a:spcPts val="992"/>
              </a:spcAft>
            </a:pPr>
            <a:endParaRPr lang="de-AT" sz="2400" b="0" strike="noStrike" spc="-1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8400" y="2558512"/>
            <a:ext cx="9720000" cy="12600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spcBef>
                <a:spcPts val="1191"/>
              </a:spcBef>
              <a:spcAft>
                <a:spcPts val="992"/>
              </a:spcAft>
            </a:pP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1.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Отсутствие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сведений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о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выводе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отработавшего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назначенный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срок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службы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лифта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подъемной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платформы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для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инвалидов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пассажирского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конвейера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движущейся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пешеходной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дорожки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) или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эскалатора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за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исключением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эскалаторов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метрополитенах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далее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-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опасное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техническое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устройство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здания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сооружения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),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из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эксплуатации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за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исключением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устройств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установленных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многоквартирных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домах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),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свидетельствующих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о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прекращении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его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использования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связи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демонтажем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или с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целью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последующего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проведения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модернизации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более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30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календарных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дней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даты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истечения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назначенного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срока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службы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соответствующего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устройства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de-AT" sz="1400" b="1" strike="noStrike" spc="-1" dirty="0">
              <a:solidFill>
                <a:srgbClr val="000000"/>
              </a:solidFill>
              <a:latin typeface="Source Sans Pro"/>
            </a:endParaRPr>
          </a:p>
          <a:p>
            <a:endParaRPr lang="de-AT" sz="1000" b="0" strike="noStrike" spc="-1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8400" y="3818512"/>
            <a:ext cx="9720000" cy="9000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spcBef>
                <a:spcPts val="1191"/>
              </a:spcBef>
              <a:spcAft>
                <a:spcPts val="992"/>
              </a:spcAft>
            </a:pP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Отсутствие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реестре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опасных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технических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устройств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здания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сооружения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сведений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об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опасном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техническом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устройстве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здания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сооружения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установленном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на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объекте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капитального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строительства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более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20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рабочих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дней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дня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ввода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такого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объекта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капитального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строительства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эксплуатацию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de-AT" sz="1400" b="1" strike="noStrike" spc="-1" dirty="0">
              <a:solidFill>
                <a:srgbClr val="000000"/>
              </a:solidFill>
              <a:latin typeface="Source Sans Pro"/>
            </a:endParaRPr>
          </a:p>
          <a:p>
            <a:pPr algn="just">
              <a:spcBef>
                <a:spcPts val="1191"/>
              </a:spcBef>
              <a:spcAft>
                <a:spcPts val="992"/>
              </a:spcAft>
            </a:pPr>
            <a:endParaRPr lang="de-AT" sz="1000" b="0" strike="noStrike" spc="-1" dirty="0">
              <a:solidFill>
                <a:srgbClr val="000000"/>
              </a:solidFill>
              <a:latin typeface="Source Sans Pro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8400" y="4653160"/>
            <a:ext cx="9720000" cy="11916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 algn="just">
              <a:spcBef>
                <a:spcPts val="1191"/>
              </a:spcBef>
              <a:spcAft>
                <a:spcPts val="992"/>
              </a:spcAft>
            </a:pP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3.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Отсутствие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сведений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о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выводе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отработавшего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назначенный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срок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службы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установленного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многоквартирном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доме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опасного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технического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устройства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здания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сооружения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из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эксплуатации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свидетельствующих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о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прекращении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его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использования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связи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демонтажем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или с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целью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последующего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проведения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модернизации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более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30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календарных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дней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с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даты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истечения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назначенного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срока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службы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соответствующего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1400" b="1" strike="noStrike" spc="-1" dirty="0" err="1">
                <a:solidFill>
                  <a:srgbClr val="000000"/>
                </a:solidFill>
                <a:latin typeface="Times New Roman"/>
              </a:rPr>
              <a:t>устройства</a:t>
            </a:r>
            <a:r>
              <a:rPr lang="de-AT" sz="1400" b="1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de-AT" sz="1400" b="1" strike="noStrike" spc="-1" dirty="0">
              <a:solidFill>
                <a:srgbClr val="000000"/>
              </a:solidFill>
              <a:latin typeface="Source Sans Pro"/>
            </a:endParaRPr>
          </a:p>
          <a:p>
            <a:pPr algn="just">
              <a:spcBef>
                <a:spcPts val="1191"/>
              </a:spcBef>
              <a:spcAft>
                <a:spcPts val="992"/>
              </a:spcAft>
            </a:pPr>
            <a:endParaRPr lang="de-AT" sz="1000" b="0" strike="noStrike" spc="-1" dirty="0">
              <a:solidFill>
                <a:srgbClr val="000000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/>
          <p:cNvSpPr txBox="1"/>
          <p:nvPr/>
        </p:nvSpPr>
        <p:spPr>
          <a:xfrm>
            <a:off x="180000" y="672616"/>
            <a:ext cx="7020000" cy="34200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noAutofit/>
          </a:bodyPr>
          <a:lstStyle/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de-AT" sz="1000" b="0" strike="noStrike" spc="-1" dirty="0">
              <a:solidFill>
                <a:srgbClr val="00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de-AT" sz="1000" b="0" strike="noStrike" spc="-1" dirty="0">
              <a:solidFill>
                <a:srgbClr val="00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 dirty="0" err="1">
                <a:solidFill>
                  <a:srgbClr val="FF0000"/>
                </a:solidFill>
                <a:latin typeface="Times New Roman"/>
              </a:rPr>
              <a:t>Контрольные</a:t>
            </a:r>
            <a:r>
              <a:rPr lang="de-AT" sz="2000" b="0" strike="noStrike" spc="-1" dirty="0">
                <a:solidFill>
                  <a:srgbClr val="FF0000"/>
                </a:solidFill>
                <a:latin typeface="Times New Roman"/>
              </a:rPr>
              <a:t> (</a:t>
            </a:r>
            <a:r>
              <a:rPr lang="de-AT" sz="2000" b="0" strike="noStrike" spc="-1" dirty="0" err="1">
                <a:solidFill>
                  <a:srgbClr val="FF0000"/>
                </a:solidFill>
                <a:latin typeface="Times New Roman"/>
              </a:rPr>
              <a:t>надзорные</a:t>
            </a:r>
            <a:r>
              <a:rPr lang="de-AT" sz="2000" b="0" strike="noStrike" spc="-1" dirty="0">
                <a:solidFill>
                  <a:srgbClr val="FF0000"/>
                </a:solidFill>
                <a:latin typeface="Times New Roman"/>
              </a:rPr>
              <a:t>) </a:t>
            </a:r>
            <a:r>
              <a:rPr lang="de-AT" sz="2000" b="0" strike="noStrike" spc="-1" dirty="0" err="1">
                <a:solidFill>
                  <a:srgbClr val="FF0000"/>
                </a:solidFill>
                <a:latin typeface="Times New Roman"/>
              </a:rPr>
              <a:t>органы</a:t>
            </a:r>
            <a:r>
              <a:rPr lang="de-AT" sz="20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000" b="0" strike="noStrike" spc="-1" dirty="0" err="1">
                <a:solidFill>
                  <a:srgbClr val="FF0000"/>
                </a:solidFill>
                <a:latin typeface="Times New Roman"/>
              </a:rPr>
              <a:t>могут</a:t>
            </a:r>
            <a:r>
              <a:rPr lang="de-AT" sz="20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000" b="0" strike="noStrike" spc="-1" dirty="0" err="1">
                <a:solidFill>
                  <a:srgbClr val="FF0000"/>
                </a:solidFill>
                <a:latin typeface="Times New Roman"/>
              </a:rPr>
              <a:t>проводить</a:t>
            </a:r>
            <a:r>
              <a:rPr lang="de-AT" sz="20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000" b="0" strike="noStrike" spc="-1" dirty="0" err="1">
                <a:solidFill>
                  <a:srgbClr val="FF0000"/>
                </a:solidFill>
                <a:latin typeface="Times New Roman"/>
              </a:rPr>
              <a:t>следующие</a:t>
            </a:r>
            <a:r>
              <a:rPr lang="de-AT" sz="20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000" b="0" strike="noStrike" spc="-1" dirty="0" err="1">
                <a:solidFill>
                  <a:srgbClr val="FF0000"/>
                </a:solidFill>
                <a:latin typeface="Times New Roman"/>
              </a:rPr>
              <a:t>профилактические</a:t>
            </a:r>
            <a:r>
              <a:rPr lang="de-AT" sz="2000" b="0" strike="noStrike" spc="-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de-AT" sz="2000" b="0" strike="noStrike" spc="-1" dirty="0" err="1">
                <a:solidFill>
                  <a:srgbClr val="FF0000"/>
                </a:solidFill>
                <a:latin typeface="Times New Roman"/>
              </a:rPr>
              <a:t>мероприятия</a:t>
            </a:r>
            <a:r>
              <a:rPr lang="de-AT" sz="2000" b="0" strike="noStrike" spc="-1" dirty="0">
                <a:solidFill>
                  <a:srgbClr val="FF0000"/>
                </a:solidFill>
                <a:latin typeface="Times New Roman"/>
              </a:rPr>
              <a:t>:</a:t>
            </a:r>
            <a:endParaRPr lang="de-AT" sz="2000" b="0" strike="noStrike" spc="-1" dirty="0">
              <a:solidFill>
                <a:srgbClr val="00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de-AT" sz="2000" b="0" strike="noStrike" spc="-1" dirty="0">
              <a:solidFill>
                <a:srgbClr val="00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1) </a:t>
            </a:r>
            <a:r>
              <a:rPr lang="de-AT" sz="2000" b="0" strike="noStrike" spc="-1" dirty="0" err="1">
                <a:solidFill>
                  <a:srgbClr val="000000"/>
                </a:solidFill>
                <a:latin typeface="Times New Roman"/>
              </a:rPr>
              <a:t>информирование</a:t>
            </a: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;</a:t>
            </a:r>
            <a:endParaRPr lang="de-AT" sz="2000" b="0" strike="noStrike" spc="-1" dirty="0">
              <a:solidFill>
                <a:srgbClr val="00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2) </a:t>
            </a:r>
            <a:r>
              <a:rPr lang="de-AT" sz="2000" b="0" strike="noStrike" spc="-1" dirty="0" err="1">
                <a:solidFill>
                  <a:srgbClr val="000000"/>
                </a:solidFill>
                <a:latin typeface="Times New Roman"/>
              </a:rPr>
              <a:t>обобщение</a:t>
            </a: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0" strike="noStrike" spc="-1" dirty="0" err="1">
                <a:solidFill>
                  <a:srgbClr val="000000"/>
                </a:solidFill>
                <a:latin typeface="Times New Roman"/>
              </a:rPr>
              <a:t>правоприменительной</a:t>
            </a: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0" strike="noStrike" spc="-1" dirty="0" err="1">
                <a:solidFill>
                  <a:srgbClr val="000000"/>
                </a:solidFill>
                <a:latin typeface="Times New Roman"/>
              </a:rPr>
              <a:t>практики</a:t>
            </a: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;</a:t>
            </a:r>
            <a:endParaRPr lang="de-AT" sz="2000" b="0" strike="noStrike" spc="-1" dirty="0">
              <a:solidFill>
                <a:srgbClr val="00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3) </a:t>
            </a:r>
            <a:r>
              <a:rPr lang="de-AT" sz="2000" b="0" strike="noStrike" spc="-1" dirty="0" err="1">
                <a:solidFill>
                  <a:srgbClr val="000000"/>
                </a:solidFill>
                <a:latin typeface="Times New Roman"/>
              </a:rPr>
              <a:t>меры</a:t>
            </a: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0" strike="noStrike" spc="-1" dirty="0" err="1">
                <a:solidFill>
                  <a:srgbClr val="000000"/>
                </a:solidFill>
                <a:latin typeface="Times New Roman"/>
              </a:rPr>
              <a:t>стимулирования</a:t>
            </a: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0" strike="noStrike" spc="-1" dirty="0" err="1">
                <a:solidFill>
                  <a:srgbClr val="000000"/>
                </a:solidFill>
                <a:latin typeface="Times New Roman"/>
              </a:rPr>
              <a:t>добросовестности</a:t>
            </a: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;</a:t>
            </a:r>
            <a:endParaRPr lang="de-AT" sz="2000" b="0" strike="noStrike" spc="-1" dirty="0">
              <a:solidFill>
                <a:srgbClr val="00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4) </a:t>
            </a:r>
            <a:r>
              <a:rPr lang="de-AT" sz="2000" b="0" strike="noStrike" spc="-1" dirty="0" err="1">
                <a:solidFill>
                  <a:srgbClr val="000000"/>
                </a:solidFill>
                <a:latin typeface="Times New Roman"/>
              </a:rPr>
              <a:t>объявление</a:t>
            </a: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0" strike="noStrike" spc="-1" dirty="0" err="1">
                <a:solidFill>
                  <a:srgbClr val="000000"/>
                </a:solidFill>
                <a:latin typeface="Times New Roman"/>
              </a:rPr>
              <a:t>предостережения</a:t>
            </a: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;</a:t>
            </a:r>
            <a:endParaRPr lang="de-AT" sz="2000" b="0" strike="noStrike" spc="-1" dirty="0">
              <a:solidFill>
                <a:srgbClr val="00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5) </a:t>
            </a:r>
            <a:r>
              <a:rPr lang="de-AT" sz="2000" b="0" strike="noStrike" spc="-1" dirty="0" err="1">
                <a:solidFill>
                  <a:srgbClr val="000000"/>
                </a:solidFill>
                <a:latin typeface="Times New Roman"/>
              </a:rPr>
              <a:t>консультирование</a:t>
            </a: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;</a:t>
            </a:r>
            <a:endParaRPr lang="de-AT" sz="2000" b="0" strike="noStrike" spc="-1" dirty="0">
              <a:solidFill>
                <a:srgbClr val="00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6) </a:t>
            </a:r>
            <a:r>
              <a:rPr lang="de-AT" sz="2000" b="0" strike="noStrike" spc="-1" dirty="0" err="1">
                <a:solidFill>
                  <a:srgbClr val="000000"/>
                </a:solidFill>
                <a:latin typeface="Times New Roman"/>
              </a:rPr>
              <a:t>самообследование</a:t>
            </a: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;</a:t>
            </a:r>
            <a:endParaRPr lang="de-AT" sz="2000" b="0" strike="noStrike" spc="-1" dirty="0">
              <a:solidFill>
                <a:srgbClr val="000000"/>
              </a:solidFill>
              <a:latin typeface="Source Sans Pro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7) </a:t>
            </a:r>
            <a:r>
              <a:rPr lang="de-AT" sz="2000" b="0" strike="noStrike" spc="-1" dirty="0" err="1">
                <a:solidFill>
                  <a:srgbClr val="000000"/>
                </a:solidFill>
                <a:latin typeface="Times New Roman"/>
              </a:rPr>
              <a:t>профилактический</a:t>
            </a: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de-AT" sz="2000" b="0" strike="noStrike" spc="-1" dirty="0" err="1">
                <a:solidFill>
                  <a:srgbClr val="000000"/>
                </a:solidFill>
                <a:latin typeface="Times New Roman"/>
              </a:rPr>
              <a:t>визит</a:t>
            </a:r>
            <a:r>
              <a:rPr lang="de-AT" sz="2000" b="0" strike="noStrike" spc="-1" dirty="0">
                <a:solidFill>
                  <a:srgbClr val="000000"/>
                </a:solidFill>
                <a:latin typeface="Times New Roman"/>
              </a:rPr>
              <a:t>.</a:t>
            </a:r>
            <a:endParaRPr lang="de-AT" sz="2000" b="0" strike="noStrike" spc="-1" dirty="0">
              <a:solidFill>
                <a:srgbClr val="000000"/>
              </a:solidFill>
              <a:latin typeface="Source Sans Pro"/>
            </a:endParaRPr>
          </a:p>
        </p:txBody>
      </p:sp>
      <p:pic>
        <p:nvPicPr>
          <p:cNvPr id="3" name="Рисунок 2" descr="Изображение выглядит как эмблема, корона, герб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BA5934DE-369B-3B44-CADA-85DF6F7A04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  <a14:imgEffect>
                      <a14:brightnessContrast bright="5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780"/>
            <a:ext cx="10080625" cy="54025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 2кв 2023</Template>
  <TotalTime>425</TotalTime>
  <Words>729</Words>
  <Application>Microsoft Office PowerPoint</Application>
  <PresentationFormat>Произвольный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Source Sans Pro</vt:lpstr>
      <vt:lpstr>Source Sans Pro Black</vt:lpstr>
      <vt:lpstr>Source Sans Pro Light</vt:lpstr>
      <vt:lpstr>Symbol</vt:lpstr>
      <vt:lpstr>Times New Roman</vt:lpstr>
      <vt:lpstr>Wingdings</vt:lpstr>
      <vt:lpstr>Тема Office</vt:lpstr>
      <vt:lpstr>Office Theme</vt:lpstr>
      <vt:lpstr>Office Theme</vt:lpstr>
      <vt:lpstr>«Правовое регулирование контрольной (надзорной) деятельности в 2023 году, новое в законодательстве о контроле (надзоре)».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обсуждения результатов правоприменительной практики Средне-Поволжского Управления Ростехнадзора во II квартале 2023 года</dc:title>
  <dc:subject/>
  <dc:creator>Splatter Killer</dc:creator>
  <dc:description/>
  <cp:lastModifiedBy>Splatter Killer</cp:lastModifiedBy>
  <cp:revision>7</cp:revision>
  <dcterms:created xsi:type="dcterms:W3CDTF">2023-05-18T15:53:25Z</dcterms:created>
  <dcterms:modified xsi:type="dcterms:W3CDTF">2023-05-23T08:33:54Z</dcterms:modified>
  <dc:language>ru-RU</dc:language>
</cp:coreProperties>
</file>